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0" r:id="rId2"/>
    <p:sldMasterId id="2147483716" r:id="rId3"/>
    <p:sldMasterId id="2147483724" r:id="rId4"/>
  </p:sldMasterIdLst>
  <p:notesMasterIdLst>
    <p:notesMasterId r:id="rId17"/>
  </p:notesMasterIdLst>
  <p:handoutMasterIdLst>
    <p:handoutMasterId r:id="rId18"/>
  </p:handoutMasterIdLst>
  <p:sldIdLst>
    <p:sldId id="353" r:id="rId5"/>
    <p:sldId id="381" r:id="rId6"/>
    <p:sldId id="377" r:id="rId7"/>
    <p:sldId id="378" r:id="rId8"/>
    <p:sldId id="379" r:id="rId9"/>
    <p:sldId id="385" r:id="rId10"/>
    <p:sldId id="384" r:id="rId11"/>
    <p:sldId id="388" r:id="rId12"/>
    <p:sldId id="387" r:id="rId13"/>
    <p:sldId id="382" r:id="rId14"/>
    <p:sldId id="386" r:id="rId15"/>
    <p:sldId id="376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81"/>
            <p14:sldId id="377"/>
            <p14:sldId id="378"/>
            <p14:sldId id="379"/>
            <p14:sldId id="385"/>
            <p14:sldId id="384"/>
            <p14:sldId id="388"/>
            <p14:sldId id="387"/>
            <p14:sldId id="382"/>
            <p14:sldId id="386"/>
            <p14:sldId id="3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0"/>
    <a:srgbClr val="162128"/>
    <a:srgbClr val="016B54"/>
    <a:srgbClr val="F8F8F8"/>
    <a:srgbClr val="E5E5E5"/>
    <a:srgbClr val="008774"/>
    <a:srgbClr val="0F7661"/>
    <a:srgbClr val="C0504D"/>
    <a:srgbClr val="77933C"/>
    <a:srgbClr val="597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4" autoAdjust="0"/>
    <p:restoredTop sz="86252" autoAdjust="0"/>
  </p:normalViewPr>
  <p:slideViewPr>
    <p:cSldViewPr snapToGrid="0" snapToObjects="1">
      <p:cViewPr>
        <p:scale>
          <a:sx n="125" d="100"/>
          <a:sy n="125" d="100"/>
        </p:scale>
        <p:origin x="-472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5/25/17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5/25/17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to the Spring Boot’s auto-configuration magic is @EnableAutoConfiguration</a:t>
            </a:r>
            <a:r>
              <a:rPr lang="en-US" baseline="0" dirty="0" smtClean="0"/>
              <a:t> annotation. Typically we annotate our application entry point with either @SpringBootApplication or if we want to customize the defaults we can use annotations @Configuration, @EnableAutoConfiguration or @ComponentScan</a:t>
            </a:r>
          </a:p>
          <a:p>
            <a:endParaRPr lang="en-US" dirty="0" smtClean="0"/>
          </a:p>
          <a:p>
            <a:r>
              <a:rPr lang="en-US" dirty="0" smtClean="0"/>
              <a:t>The @EnableAutoConfiguration annotation enables the auto-configuration of Spring ApplicationContext by scanning the classpath components and registers the beans that are matching various Conditions.</a:t>
            </a:r>
          </a:p>
          <a:p>
            <a:endParaRPr lang="en-US" dirty="0" smtClean="0"/>
          </a:p>
          <a:p>
            <a:r>
              <a:rPr lang="en-US" dirty="0" smtClean="0"/>
              <a:t>SpringBoot provides various AutoConfiguration classes in spring-boot-autoconfigure-{version}.jar which are responsible for registering various components.</a:t>
            </a:r>
          </a:p>
          <a:p>
            <a:endParaRPr lang="en-US" dirty="0" smtClean="0"/>
          </a:p>
          <a:p>
            <a:r>
              <a:rPr lang="en-US" dirty="0" smtClean="0"/>
              <a:t>Typically AutoConfiguration classes are annotated with @Configuration to mark it as a Spring configuration class and annotated with @EnableConfigurationProperties to bind the customization properties and one or more Conditional bean registration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to the Spring Boot’s auto-configuration magic is @EnableAutoConfiguration</a:t>
            </a:r>
            <a:r>
              <a:rPr lang="en-US" baseline="0" dirty="0" smtClean="0"/>
              <a:t> annotation. Typically we annotate our application entry point with either @SpringBootApplication or if we want to customize the defaults we can use annotations @Configuration, @EnableAutoConfiguration or @ComponentScan</a:t>
            </a:r>
          </a:p>
          <a:p>
            <a:endParaRPr lang="en-US" dirty="0" smtClean="0"/>
          </a:p>
          <a:p>
            <a:r>
              <a:rPr lang="en-US" dirty="0" smtClean="0"/>
              <a:t>The @EnableAutoConfiguration annotation enables the auto-configuration of Spring ApplicationContext by scanning the classpath components and registers the beans that are matching various Conditions.</a:t>
            </a:r>
          </a:p>
          <a:p>
            <a:endParaRPr lang="en-US" dirty="0" smtClean="0"/>
          </a:p>
          <a:p>
            <a:r>
              <a:rPr lang="en-US" dirty="0" smtClean="0"/>
              <a:t>SpringBoot provides various AutoConfiguration classes in spring-boot-autoconfigure-{version}.jar which are responsible for registering various components.</a:t>
            </a:r>
          </a:p>
          <a:p>
            <a:endParaRPr lang="en-US" dirty="0" smtClean="0"/>
          </a:p>
          <a:p>
            <a:r>
              <a:rPr lang="en-US" dirty="0" smtClean="0"/>
              <a:t>Typically AutoConfiguration classes are annotated with @Configuration to mark it as a Spring configuration class and annotated with @</a:t>
            </a:r>
            <a:r>
              <a:rPr lang="en-US" dirty="0" err="1" smtClean="0"/>
              <a:t>EnableConfigurationProperties</a:t>
            </a:r>
            <a:r>
              <a:rPr lang="en-US" dirty="0" smtClean="0"/>
              <a:t> to bind the customization properties and one or more Conditional bean registration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1200" dirty="0" smtClean="0"/>
              <a:t>Provide radically faster and widely accessible “getting started” experience for all Spring development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</a:rPr>
              <a:t>Opinionated out of the box, but get out of the way as quickly as possible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</a:rPr>
              <a:t>Provide a range of non-functional</a:t>
            </a:r>
            <a:r>
              <a:rPr lang="en-US" sz="1200" baseline="0" dirty="0" smtClean="0">
                <a:solidFill>
                  <a:srgbClr val="FFFFFF"/>
                </a:solidFill>
              </a:rPr>
              <a:t> features (embedded servers, metrics, health checks, externalized config)</a:t>
            </a:r>
            <a:endParaRPr lang="en-US" sz="1200" dirty="0" smtClean="0">
              <a:solidFill>
                <a:srgbClr val="FFFFF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Install Spring in your Java App simply by including spring-boot-*.jar in your class path, e.g. using Maven or Gradle. For example: ‘spring-boot-starter-parent’ artifact in Maven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if HSQLDB is on your classpath,</a:t>
            </a:r>
            <a:r>
              <a:rPr lang="en-US" baseline="0" dirty="0" smtClean="0"/>
              <a:t> and you have not manually configured any database connection beans, then Spring Boot will auto-configure an in-memory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case here we can see Tomcat</a:t>
            </a:r>
            <a:r>
              <a:rPr lang="en-US" baseline="0" dirty="0" smtClean="0"/>
              <a:t> is injected, initialized and started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@Configuration</a:t>
            </a:r>
            <a:r>
              <a:rPr lang="en-US" baseline="0" dirty="0" smtClean="0"/>
              <a:t> + @EnableAutoConfiguration (optionally + @ComponentScan)</a:t>
            </a:r>
          </a:p>
          <a:p>
            <a:endParaRPr lang="en-US" baseline="0" dirty="0" smtClean="0"/>
          </a:p>
          <a:p>
            <a:r>
              <a:rPr lang="en-US" baseline="0" dirty="0" smtClean="0"/>
              <a:t>vs.</a:t>
            </a:r>
          </a:p>
          <a:p>
            <a:endParaRPr lang="en-US" baseline="0" dirty="0" smtClean="0"/>
          </a:p>
          <a:p>
            <a:r>
              <a:rPr lang="en-US" dirty="0" smtClean="0"/>
              <a:t>@SpringBootConfiguration</a:t>
            </a:r>
          </a:p>
          <a:p>
            <a:endParaRPr lang="en-US" dirty="0" smtClean="0"/>
          </a:p>
          <a:p>
            <a:r>
              <a:rPr lang="en-US" dirty="0" smtClean="0"/>
              <a:t>They</a:t>
            </a:r>
            <a:r>
              <a:rPr lang="en-US" baseline="0" dirty="0" smtClean="0"/>
              <a:t> are equivalently the same (@ComponentScan is optional and allows you the developer to customize which bean are loaded from the classpath)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463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98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 dirty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theme" Target="../theme/theme3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theme" Target="../theme/theme4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5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32" r:id="rId2"/>
    <p:sldLayoutId id="2147483733" r:id="rId3"/>
    <p:sldLayoutId id="2147483734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35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511428"/>
            <a:ext cx="6871970" cy="4873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Introducing Spring Boot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an example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2719" y="1286192"/>
            <a:ext cx="1757681" cy="2818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Spring REST annotation, it tells Spring this is a ‘Controller’ and that any HTTP request to context ‘/’ should be directed to the home method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60" y="1106864"/>
            <a:ext cx="4428570" cy="333559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05599" y="879792"/>
            <a:ext cx="2296161" cy="176180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Tells Spring Boot by convention how Spring should be configured based on classpath dependencies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705599" y="3325336"/>
            <a:ext cx="2296161" cy="11115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Delegates to Spring Boots’ SpringApplication to bootstrap the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420" y="1605280"/>
            <a:ext cx="2921108" cy="665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919" y="3680460"/>
            <a:ext cx="2138679" cy="3444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074" y="2641600"/>
            <a:ext cx="672737" cy="1828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" y="2087880"/>
            <a:ext cx="589280" cy="32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an example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80" y="1262380"/>
            <a:ext cx="6400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2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257463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Lab</a:t>
            </a:r>
            <a:endParaRPr lang="en" sz="2100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1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 Overview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5"/>
            <a:ext cx="8453121" cy="1381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Takes an </a:t>
            </a:r>
            <a:r>
              <a:rPr lang="en-US" sz="1400" b="1" i="1" u="sng" dirty="0" smtClean="0">
                <a:solidFill>
                  <a:srgbClr val="FFFFFF"/>
                </a:solidFill>
              </a:rPr>
              <a:t>opinionated</a:t>
            </a:r>
            <a:r>
              <a:rPr lang="en-US" sz="1400" dirty="0" smtClean="0"/>
              <a:t> view of building production-ready Spring applications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Spring Boot favors convention over configuration and is designed </a:t>
            </a:r>
            <a:r>
              <a:rPr lang="en-US" sz="1400" b="1" i="1" u="sng" dirty="0" smtClean="0">
                <a:solidFill>
                  <a:srgbClr val="FFFFFF"/>
                </a:solidFill>
              </a:rPr>
              <a:t>to get you up and running as quickly as possible</a:t>
            </a:r>
          </a:p>
          <a:p>
            <a:pPr marL="0" indent="0">
              <a:buNone/>
            </a:pPr>
            <a:endParaRPr lang="en-US" sz="1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679" y="2760980"/>
            <a:ext cx="2898140" cy="105508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749040" y="2212656"/>
            <a:ext cx="5080000" cy="22983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9116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Initializer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2771" y="1108074"/>
            <a:ext cx="2865121" cy="219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Provide a wizard for creating a starter project</a:t>
            </a:r>
          </a:p>
          <a:p>
            <a:endParaRPr lang="en-US" sz="1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532" y="985520"/>
            <a:ext cx="5234268" cy="33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8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Auto-Configuration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11761" y="833755"/>
            <a:ext cx="4937760" cy="1238885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sz="1400" dirty="0" smtClean="0"/>
              <a:t>Automatically configure your Spring application based on the JAR dependencies that have been added</a:t>
            </a:r>
          </a:p>
          <a:p>
            <a:pPr>
              <a:lnSpc>
                <a:spcPct val="160000"/>
              </a:lnSpc>
            </a:pPr>
            <a:r>
              <a:rPr lang="en-US" sz="1400" dirty="0" smtClean="0"/>
              <a:t>Quickly create new microservices with little configuration </a:t>
            </a:r>
          </a:p>
          <a:p>
            <a:pPr>
              <a:lnSpc>
                <a:spcPct val="160000"/>
              </a:lnSpc>
            </a:pPr>
            <a:r>
              <a:rPr lang="en-US" sz="1400" dirty="0" smtClean="0"/>
              <a:t>Still have the ability to customize the application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2818275"/>
            <a:ext cx="8769007" cy="1702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159" y="2600960"/>
            <a:ext cx="4831081" cy="23164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63" y="1199515"/>
            <a:ext cx="3765604" cy="106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Packaging of Applications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t="17495" b="4348"/>
          <a:stretch/>
        </p:blipFill>
        <p:spPr>
          <a:xfrm>
            <a:off x="1148079" y="995681"/>
            <a:ext cx="6776721" cy="3515946"/>
          </a:xfrm>
        </p:spPr>
      </p:pic>
    </p:spTree>
    <p:extLst>
      <p:ext uri="{BB962C8B-B14F-4D97-AF65-F5344CB8AC3E}">
        <p14:creationId xmlns:p14="http://schemas.microsoft.com/office/powerpoint/2010/main" val="37174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Packaging of Applications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4" name="Content Placeholder 8" descr="spring_bo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0" r="864" b="-3895"/>
          <a:stretch/>
        </p:blipFill>
        <p:spPr>
          <a:xfrm>
            <a:off x="1493520" y="1061720"/>
            <a:ext cx="6126480" cy="36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9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Instant App Server, Database, Messaging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5"/>
            <a:ext cx="7416801" cy="1706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Selects defaults and runs them for you</a:t>
            </a:r>
          </a:p>
          <a:p>
            <a:r>
              <a:rPr lang="en-US" sz="1400" dirty="0" smtClean="0"/>
              <a:t>Immediately get application server injected</a:t>
            </a:r>
          </a:p>
          <a:p>
            <a:r>
              <a:rPr lang="en-US" sz="1400" dirty="0" smtClean="0"/>
              <a:t>Same goes for;</a:t>
            </a:r>
          </a:p>
          <a:p>
            <a:pPr lvl="1"/>
            <a:r>
              <a:rPr lang="en-US" sz="1000" dirty="0" smtClean="0"/>
              <a:t>Database</a:t>
            </a:r>
          </a:p>
          <a:p>
            <a:pPr lvl="1"/>
            <a:r>
              <a:rPr lang="en-US" sz="1000" dirty="0" smtClean="0"/>
              <a:t>Messaging Queues</a:t>
            </a:r>
          </a:p>
          <a:p>
            <a:pPr lvl="1"/>
            <a:r>
              <a:rPr lang="en-US" sz="1000" dirty="0" smtClean="0"/>
              <a:t>etc....</a:t>
            </a:r>
          </a:p>
          <a:p>
            <a:endParaRPr lang="en-US" sz="1400" dirty="0" smtClean="0"/>
          </a:p>
          <a:p>
            <a:pPr lvl="1"/>
            <a:endParaRPr lang="en-US" sz="1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48" y="2814320"/>
            <a:ext cx="7971992" cy="1638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560" y="3845560"/>
            <a:ext cx="3418840" cy="8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5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In the Wild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2400" y="1011226"/>
            <a:ext cx="2428240" cy="1690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u="sng" dirty="0" smtClean="0">
                <a:solidFill>
                  <a:schemeClr val="bg1"/>
                </a:solidFill>
              </a:rPr>
              <a:t>Tells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Spring Boot to start adding beans based on class path settings, other beans, and various property settings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420" y="1112520"/>
            <a:ext cx="6294122" cy="14986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11760" y="2880666"/>
            <a:ext cx="2428240" cy="1367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u="sng" dirty="0">
                <a:solidFill>
                  <a:schemeClr val="bg1"/>
                </a:solidFill>
              </a:rPr>
              <a:t>Tells</a:t>
            </a:r>
            <a:r>
              <a:rPr lang="en-US" sz="1400" dirty="0">
                <a:solidFill>
                  <a:schemeClr val="bg1"/>
                </a:solidFill>
              </a:rPr>
              <a:t> Spring Boot by convention how Spring should be configured based on classpath dependencies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040" y="919480"/>
            <a:ext cx="4115027" cy="970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420" y="3016250"/>
            <a:ext cx="5575300" cy="1384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040" y="2880666"/>
            <a:ext cx="2821051" cy="66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7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 Create a Web App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2719" y="971232"/>
            <a:ext cx="2519681" cy="4159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Use Maven Starter POM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2719" y="2764789"/>
            <a:ext cx="2519681" cy="4159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Make an Executable JAR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02" y="1352419"/>
            <a:ext cx="4274197" cy="12850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59" y="3037483"/>
            <a:ext cx="4307839" cy="1494807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5181599" y="1545589"/>
            <a:ext cx="3718561" cy="59817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Automatically creates a dependency on Spring Boot and Tomcat application server</a:t>
            </a:r>
            <a:endParaRPr lang="en-US" sz="14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181599" y="3037483"/>
            <a:ext cx="3789681" cy="132522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Create a Spring Boot executable JAR that contains: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Code to run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Spring Boot Loader classes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Dependency libraries</a:t>
            </a:r>
          </a:p>
        </p:txBody>
      </p:sp>
    </p:spTree>
    <p:extLst>
      <p:ext uri="{BB962C8B-B14F-4D97-AF65-F5344CB8AC3E}">
        <p14:creationId xmlns:p14="http://schemas.microsoft.com/office/powerpoint/2010/main" val="254918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30089</TotalTime>
  <Words>736</Words>
  <Application>Microsoft Macintosh PowerPoint</Application>
  <PresentationFormat>On-screen Show (16:9)</PresentationFormat>
  <Paragraphs>77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Office Theme</vt:lpstr>
      <vt:lpstr>3_Office Theme</vt:lpstr>
      <vt:lpstr>Pivotal Main</vt:lpstr>
      <vt:lpstr>1_Pivotal Main</vt:lpstr>
      <vt:lpstr>PowerPoint Presentation</vt:lpstr>
      <vt:lpstr>Spring Boot Overview</vt:lpstr>
      <vt:lpstr>Spring Initializer</vt:lpstr>
      <vt:lpstr>Auto-Configuration</vt:lpstr>
      <vt:lpstr>Packaging of Applications</vt:lpstr>
      <vt:lpstr>Packaging of Applications</vt:lpstr>
      <vt:lpstr>Instant App Server, Database, Messaging</vt:lpstr>
      <vt:lpstr>Spring Boot, In the Wild</vt:lpstr>
      <vt:lpstr>How does it work? Create a Web App</vt:lpstr>
      <vt:lpstr>Spring Boot, an example</vt:lpstr>
      <vt:lpstr>Spring Boot, an example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Adam Zwickey</cp:lastModifiedBy>
  <cp:revision>273</cp:revision>
  <dcterms:created xsi:type="dcterms:W3CDTF">2015-10-05T21:15:00Z</dcterms:created>
  <dcterms:modified xsi:type="dcterms:W3CDTF">2017-05-25T18:11:39Z</dcterms:modified>
  <cp:category/>
</cp:coreProperties>
</file>